
<file path=[Content_Types].xml><?xml version="1.0" encoding="utf-8"?>
<Types xmlns="http://schemas.openxmlformats.org/package/2006/content-types">
  <Default Extension="jpg" ContentType="image/jp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media/image8.jpg" ContentType="image/jpeg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65" r:id="rId5"/>
    <p:sldId id="259" r:id="rId6"/>
    <p:sldId id="260" r:id="rId7"/>
    <p:sldId id="261" r:id="rId8"/>
    <p:sldId id="262" r:id="rId9"/>
    <p:sldId id="263" r:id="rId10"/>
    <p:sldId id="264" r:id="rId11"/>
    <p:sldId id="266" r:id="rId12"/>
  </p:sldIdLst>
  <p:sldSz cx="9144000" cy="5143500" type="screen16x9"/>
  <p:notesSz cx="9144000" cy="51435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36" d="100"/>
          <a:sy n="136" d="100"/>
        </p:scale>
        <p:origin x="852" y="12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F30647-911A-490C-B101-DCF4EC33D413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642938"/>
            <a:ext cx="3086100" cy="17367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2474913"/>
            <a:ext cx="7315200" cy="20256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4886325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4886325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115AF9-8AF5-48D4-AB01-BD7EF5619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0344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115AF9-8AF5-48D4-AB01-BD7EF56194F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8241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1594485"/>
            <a:ext cx="7772400" cy="10801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2880360"/>
            <a:ext cx="6400800" cy="12858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2/23/2023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rgbClr val="EEEEEE"/>
                </a:solidFill>
                <a:latin typeface="Georgia"/>
                <a:cs typeface="Georg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800" b="0" i="0" u="heavy">
                <a:solidFill>
                  <a:srgbClr val="0097A7"/>
                </a:solidFill>
                <a:latin typeface="Georgia"/>
                <a:cs typeface="Georgi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2/23/2023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rgbClr val="EEEEEE"/>
                </a:solidFill>
                <a:latin typeface="Georgia"/>
                <a:cs typeface="Georg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2/23/2023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rgbClr val="EEEEEE"/>
                </a:solidFill>
                <a:latin typeface="Georgia"/>
                <a:cs typeface="Georg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2/23/2023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2/23/2023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922900" y="1538573"/>
            <a:ext cx="2796540" cy="1362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0" i="0">
                <a:solidFill>
                  <a:srgbClr val="EEEEEE"/>
                </a:solidFill>
                <a:latin typeface="Georgia"/>
                <a:cs typeface="Georg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55044" y="1060106"/>
            <a:ext cx="7633910" cy="16713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 u="heavy">
                <a:solidFill>
                  <a:srgbClr val="0097A7"/>
                </a:solidFill>
                <a:latin typeface="Georgia"/>
                <a:cs typeface="Georgi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2/23/2023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hyperlink" Target="https://cneos.jpl.nasa.gov/fireballs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9143999" cy="5143499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601637" y="5014137"/>
              <a:ext cx="3940725" cy="12936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601637" y="228612"/>
              <a:ext cx="3940725" cy="4899825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2663550" y="271474"/>
              <a:ext cx="3816985" cy="4776470"/>
            </a:xfrm>
            <a:custGeom>
              <a:avLst/>
              <a:gdLst/>
              <a:ahLst/>
              <a:cxnLst/>
              <a:rect l="l" t="t" r="r" b="b"/>
              <a:pathLst>
                <a:path w="3816985" h="4776470">
                  <a:moveTo>
                    <a:pt x="3180736" y="4775999"/>
                  </a:moveTo>
                  <a:lnTo>
                    <a:pt x="636162" y="4775999"/>
                  </a:lnTo>
                  <a:lnTo>
                    <a:pt x="588685" y="4774255"/>
                  </a:lnTo>
                  <a:lnTo>
                    <a:pt x="542155" y="4769102"/>
                  </a:lnTo>
                  <a:lnTo>
                    <a:pt x="496696" y="4760664"/>
                  </a:lnTo>
                  <a:lnTo>
                    <a:pt x="452430" y="4749065"/>
                  </a:lnTo>
                  <a:lnTo>
                    <a:pt x="409481" y="4734427"/>
                  </a:lnTo>
                  <a:lnTo>
                    <a:pt x="367972" y="4716873"/>
                  </a:lnTo>
                  <a:lnTo>
                    <a:pt x="328026" y="4696526"/>
                  </a:lnTo>
                  <a:lnTo>
                    <a:pt x="289765" y="4673510"/>
                  </a:lnTo>
                  <a:lnTo>
                    <a:pt x="253313" y="4647946"/>
                  </a:lnTo>
                  <a:lnTo>
                    <a:pt x="218793" y="4619959"/>
                  </a:lnTo>
                  <a:lnTo>
                    <a:pt x="186327" y="4589672"/>
                  </a:lnTo>
                  <a:lnTo>
                    <a:pt x="156040" y="4557206"/>
                  </a:lnTo>
                  <a:lnTo>
                    <a:pt x="128053" y="4522686"/>
                  </a:lnTo>
                  <a:lnTo>
                    <a:pt x="102489" y="4486234"/>
                  </a:lnTo>
                  <a:lnTo>
                    <a:pt x="79473" y="4447973"/>
                  </a:lnTo>
                  <a:lnTo>
                    <a:pt x="59126" y="4408027"/>
                  </a:lnTo>
                  <a:lnTo>
                    <a:pt x="41572" y="4366518"/>
                  </a:lnTo>
                  <a:lnTo>
                    <a:pt x="26934" y="4323569"/>
                  </a:lnTo>
                  <a:lnTo>
                    <a:pt x="15335" y="4279303"/>
                  </a:lnTo>
                  <a:lnTo>
                    <a:pt x="6897" y="4233844"/>
                  </a:lnTo>
                  <a:lnTo>
                    <a:pt x="1744" y="4187314"/>
                  </a:lnTo>
                  <a:lnTo>
                    <a:pt x="0" y="4139836"/>
                  </a:lnTo>
                  <a:lnTo>
                    <a:pt x="0" y="636162"/>
                  </a:lnTo>
                  <a:lnTo>
                    <a:pt x="1744" y="588685"/>
                  </a:lnTo>
                  <a:lnTo>
                    <a:pt x="6897" y="542155"/>
                  </a:lnTo>
                  <a:lnTo>
                    <a:pt x="15335" y="496696"/>
                  </a:lnTo>
                  <a:lnTo>
                    <a:pt x="26934" y="452430"/>
                  </a:lnTo>
                  <a:lnTo>
                    <a:pt x="41572" y="409481"/>
                  </a:lnTo>
                  <a:lnTo>
                    <a:pt x="59126" y="367972"/>
                  </a:lnTo>
                  <a:lnTo>
                    <a:pt x="79473" y="328026"/>
                  </a:lnTo>
                  <a:lnTo>
                    <a:pt x="102489" y="289765"/>
                  </a:lnTo>
                  <a:lnTo>
                    <a:pt x="128053" y="253313"/>
                  </a:lnTo>
                  <a:lnTo>
                    <a:pt x="156040" y="218793"/>
                  </a:lnTo>
                  <a:lnTo>
                    <a:pt x="186327" y="186327"/>
                  </a:lnTo>
                  <a:lnTo>
                    <a:pt x="218793" y="156039"/>
                  </a:lnTo>
                  <a:lnTo>
                    <a:pt x="253313" y="128052"/>
                  </a:lnTo>
                  <a:lnTo>
                    <a:pt x="289765" y="102489"/>
                  </a:lnTo>
                  <a:lnTo>
                    <a:pt x="328026" y="79473"/>
                  </a:lnTo>
                  <a:lnTo>
                    <a:pt x="367972" y="59126"/>
                  </a:lnTo>
                  <a:lnTo>
                    <a:pt x="409481" y="41572"/>
                  </a:lnTo>
                  <a:lnTo>
                    <a:pt x="452430" y="26934"/>
                  </a:lnTo>
                  <a:lnTo>
                    <a:pt x="496696" y="15335"/>
                  </a:lnTo>
                  <a:lnTo>
                    <a:pt x="542155" y="6897"/>
                  </a:lnTo>
                  <a:lnTo>
                    <a:pt x="588685" y="1744"/>
                  </a:lnTo>
                  <a:lnTo>
                    <a:pt x="636162" y="0"/>
                  </a:lnTo>
                  <a:lnTo>
                    <a:pt x="3180736" y="0"/>
                  </a:lnTo>
                  <a:lnTo>
                    <a:pt x="3231110" y="1995"/>
                  </a:lnTo>
                  <a:lnTo>
                    <a:pt x="3280855" y="7924"/>
                  </a:lnTo>
                  <a:lnTo>
                    <a:pt x="3329759" y="17698"/>
                  </a:lnTo>
                  <a:lnTo>
                    <a:pt x="3377607" y="31227"/>
                  </a:lnTo>
                  <a:lnTo>
                    <a:pt x="3424186" y="48425"/>
                  </a:lnTo>
                  <a:lnTo>
                    <a:pt x="3469282" y="69201"/>
                  </a:lnTo>
                  <a:lnTo>
                    <a:pt x="3512683" y="93468"/>
                  </a:lnTo>
                  <a:lnTo>
                    <a:pt x="3554174" y="121137"/>
                  </a:lnTo>
                  <a:lnTo>
                    <a:pt x="3593541" y="152119"/>
                  </a:lnTo>
                  <a:lnTo>
                    <a:pt x="3630572" y="186327"/>
                  </a:lnTo>
                  <a:lnTo>
                    <a:pt x="3664780" y="223358"/>
                  </a:lnTo>
                  <a:lnTo>
                    <a:pt x="3695762" y="262725"/>
                  </a:lnTo>
                  <a:lnTo>
                    <a:pt x="3723431" y="304216"/>
                  </a:lnTo>
                  <a:lnTo>
                    <a:pt x="3747698" y="347617"/>
                  </a:lnTo>
                  <a:lnTo>
                    <a:pt x="3768474" y="392713"/>
                  </a:lnTo>
                  <a:lnTo>
                    <a:pt x="3785672" y="439292"/>
                  </a:lnTo>
                  <a:lnTo>
                    <a:pt x="3799201" y="487140"/>
                  </a:lnTo>
                  <a:lnTo>
                    <a:pt x="3808975" y="536044"/>
                  </a:lnTo>
                  <a:lnTo>
                    <a:pt x="3814903" y="585789"/>
                  </a:lnTo>
                  <a:lnTo>
                    <a:pt x="3816899" y="636162"/>
                  </a:lnTo>
                  <a:lnTo>
                    <a:pt x="3816899" y="4139836"/>
                  </a:lnTo>
                  <a:lnTo>
                    <a:pt x="3815155" y="4187314"/>
                  </a:lnTo>
                  <a:lnTo>
                    <a:pt x="3810002" y="4233844"/>
                  </a:lnTo>
                  <a:lnTo>
                    <a:pt x="3801564" y="4279303"/>
                  </a:lnTo>
                  <a:lnTo>
                    <a:pt x="3789965" y="4323569"/>
                  </a:lnTo>
                  <a:lnTo>
                    <a:pt x="3775327" y="4366518"/>
                  </a:lnTo>
                  <a:lnTo>
                    <a:pt x="3757773" y="4408027"/>
                  </a:lnTo>
                  <a:lnTo>
                    <a:pt x="3737426" y="4447973"/>
                  </a:lnTo>
                  <a:lnTo>
                    <a:pt x="3714410" y="4486234"/>
                  </a:lnTo>
                  <a:lnTo>
                    <a:pt x="3688846" y="4522686"/>
                  </a:lnTo>
                  <a:lnTo>
                    <a:pt x="3660859" y="4557206"/>
                  </a:lnTo>
                  <a:lnTo>
                    <a:pt x="3630572" y="4589672"/>
                  </a:lnTo>
                  <a:lnTo>
                    <a:pt x="3598106" y="4619959"/>
                  </a:lnTo>
                  <a:lnTo>
                    <a:pt x="3563586" y="4647946"/>
                  </a:lnTo>
                  <a:lnTo>
                    <a:pt x="3527134" y="4673510"/>
                  </a:lnTo>
                  <a:lnTo>
                    <a:pt x="3488873" y="4696526"/>
                  </a:lnTo>
                  <a:lnTo>
                    <a:pt x="3448927" y="4716873"/>
                  </a:lnTo>
                  <a:lnTo>
                    <a:pt x="3407418" y="4734427"/>
                  </a:lnTo>
                  <a:lnTo>
                    <a:pt x="3364469" y="4749065"/>
                  </a:lnTo>
                  <a:lnTo>
                    <a:pt x="3320203" y="4760664"/>
                  </a:lnTo>
                  <a:lnTo>
                    <a:pt x="3274744" y="4769102"/>
                  </a:lnTo>
                  <a:lnTo>
                    <a:pt x="3228214" y="4774255"/>
                  </a:lnTo>
                  <a:lnTo>
                    <a:pt x="3180736" y="4775999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2663550" y="271474"/>
              <a:ext cx="3816985" cy="4776470"/>
            </a:xfrm>
            <a:custGeom>
              <a:avLst/>
              <a:gdLst/>
              <a:ahLst/>
              <a:cxnLst/>
              <a:rect l="l" t="t" r="r" b="b"/>
              <a:pathLst>
                <a:path w="3816985" h="4776470">
                  <a:moveTo>
                    <a:pt x="0" y="636162"/>
                  </a:moveTo>
                  <a:lnTo>
                    <a:pt x="1744" y="588685"/>
                  </a:lnTo>
                  <a:lnTo>
                    <a:pt x="6897" y="542155"/>
                  </a:lnTo>
                  <a:lnTo>
                    <a:pt x="15335" y="496696"/>
                  </a:lnTo>
                  <a:lnTo>
                    <a:pt x="26934" y="452430"/>
                  </a:lnTo>
                  <a:lnTo>
                    <a:pt x="41572" y="409481"/>
                  </a:lnTo>
                  <a:lnTo>
                    <a:pt x="59126" y="367972"/>
                  </a:lnTo>
                  <a:lnTo>
                    <a:pt x="79473" y="328026"/>
                  </a:lnTo>
                  <a:lnTo>
                    <a:pt x="102489" y="289765"/>
                  </a:lnTo>
                  <a:lnTo>
                    <a:pt x="128053" y="253313"/>
                  </a:lnTo>
                  <a:lnTo>
                    <a:pt x="156040" y="218793"/>
                  </a:lnTo>
                  <a:lnTo>
                    <a:pt x="186327" y="186327"/>
                  </a:lnTo>
                  <a:lnTo>
                    <a:pt x="218793" y="156039"/>
                  </a:lnTo>
                  <a:lnTo>
                    <a:pt x="253313" y="128052"/>
                  </a:lnTo>
                  <a:lnTo>
                    <a:pt x="289765" y="102489"/>
                  </a:lnTo>
                  <a:lnTo>
                    <a:pt x="328026" y="79473"/>
                  </a:lnTo>
                  <a:lnTo>
                    <a:pt x="367972" y="59126"/>
                  </a:lnTo>
                  <a:lnTo>
                    <a:pt x="409481" y="41572"/>
                  </a:lnTo>
                  <a:lnTo>
                    <a:pt x="452430" y="26934"/>
                  </a:lnTo>
                  <a:lnTo>
                    <a:pt x="496696" y="15335"/>
                  </a:lnTo>
                  <a:lnTo>
                    <a:pt x="542155" y="6897"/>
                  </a:lnTo>
                  <a:lnTo>
                    <a:pt x="588685" y="1744"/>
                  </a:lnTo>
                  <a:lnTo>
                    <a:pt x="636162" y="0"/>
                  </a:lnTo>
                  <a:lnTo>
                    <a:pt x="3180736" y="0"/>
                  </a:lnTo>
                  <a:lnTo>
                    <a:pt x="3231110" y="1995"/>
                  </a:lnTo>
                  <a:lnTo>
                    <a:pt x="3280855" y="7924"/>
                  </a:lnTo>
                  <a:lnTo>
                    <a:pt x="3329759" y="17698"/>
                  </a:lnTo>
                  <a:lnTo>
                    <a:pt x="3377607" y="31227"/>
                  </a:lnTo>
                  <a:lnTo>
                    <a:pt x="3424186" y="48425"/>
                  </a:lnTo>
                  <a:lnTo>
                    <a:pt x="3469282" y="69201"/>
                  </a:lnTo>
                  <a:lnTo>
                    <a:pt x="3512683" y="93468"/>
                  </a:lnTo>
                  <a:lnTo>
                    <a:pt x="3554174" y="121137"/>
                  </a:lnTo>
                  <a:lnTo>
                    <a:pt x="3593541" y="152119"/>
                  </a:lnTo>
                  <a:lnTo>
                    <a:pt x="3630572" y="186327"/>
                  </a:lnTo>
                  <a:lnTo>
                    <a:pt x="3664780" y="223358"/>
                  </a:lnTo>
                  <a:lnTo>
                    <a:pt x="3695762" y="262725"/>
                  </a:lnTo>
                  <a:lnTo>
                    <a:pt x="3723431" y="304216"/>
                  </a:lnTo>
                  <a:lnTo>
                    <a:pt x="3747698" y="347617"/>
                  </a:lnTo>
                  <a:lnTo>
                    <a:pt x="3768474" y="392713"/>
                  </a:lnTo>
                  <a:lnTo>
                    <a:pt x="3785672" y="439292"/>
                  </a:lnTo>
                  <a:lnTo>
                    <a:pt x="3799201" y="487140"/>
                  </a:lnTo>
                  <a:lnTo>
                    <a:pt x="3808975" y="536044"/>
                  </a:lnTo>
                  <a:lnTo>
                    <a:pt x="3814904" y="585789"/>
                  </a:lnTo>
                  <a:lnTo>
                    <a:pt x="3816899" y="636162"/>
                  </a:lnTo>
                  <a:lnTo>
                    <a:pt x="3816899" y="4139836"/>
                  </a:lnTo>
                  <a:lnTo>
                    <a:pt x="3815155" y="4187314"/>
                  </a:lnTo>
                  <a:lnTo>
                    <a:pt x="3810002" y="4233844"/>
                  </a:lnTo>
                  <a:lnTo>
                    <a:pt x="3801564" y="4279303"/>
                  </a:lnTo>
                  <a:lnTo>
                    <a:pt x="3789965" y="4323569"/>
                  </a:lnTo>
                  <a:lnTo>
                    <a:pt x="3775327" y="4366518"/>
                  </a:lnTo>
                  <a:lnTo>
                    <a:pt x="3757773" y="4408027"/>
                  </a:lnTo>
                  <a:lnTo>
                    <a:pt x="3737426" y="4447973"/>
                  </a:lnTo>
                  <a:lnTo>
                    <a:pt x="3714410" y="4486234"/>
                  </a:lnTo>
                  <a:lnTo>
                    <a:pt x="3688846" y="4522686"/>
                  </a:lnTo>
                  <a:lnTo>
                    <a:pt x="3660859" y="4557206"/>
                  </a:lnTo>
                  <a:lnTo>
                    <a:pt x="3630572" y="4589672"/>
                  </a:lnTo>
                  <a:lnTo>
                    <a:pt x="3598106" y="4619959"/>
                  </a:lnTo>
                  <a:lnTo>
                    <a:pt x="3563586" y="4647946"/>
                  </a:lnTo>
                  <a:lnTo>
                    <a:pt x="3527134" y="4673510"/>
                  </a:lnTo>
                  <a:lnTo>
                    <a:pt x="3488873" y="4696526"/>
                  </a:lnTo>
                  <a:lnTo>
                    <a:pt x="3448927" y="4716873"/>
                  </a:lnTo>
                  <a:lnTo>
                    <a:pt x="3407418" y="4734427"/>
                  </a:lnTo>
                  <a:lnTo>
                    <a:pt x="3364469" y="4749065"/>
                  </a:lnTo>
                  <a:lnTo>
                    <a:pt x="3320203" y="4760664"/>
                  </a:lnTo>
                  <a:lnTo>
                    <a:pt x="3274744" y="4769102"/>
                  </a:lnTo>
                  <a:lnTo>
                    <a:pt x="3228214" y="4774255"/>
                  </a:lnTo>
                  <a:lnTo>
                    <a:pt x="3180736" y="4775999"/>
                  </a:lnTo>
                  <a:lnTo>
                    <a:pt x="636162" y="4775999"/>
                  </a:lnTo>
                  <a:lnTo>
                    <a:pt x="588685" y="4774255"/>
                  </a:lnTo>
                  <a:lnTo>
                    <a:pt x="542155" y="4769102"/>
                  </a:lnTo>
                  <a:lnTo>
                    <a:pt x="496696" y="4760664"/>
                  </a:lnTo>
                  <a:lnTo>
                    <a:pt x="452430" y="4749065"/>
                  </a:lnTo>
                  <a:lnTo>
                    <a:pt x="409481" y="4734427"/>
                  </a:lnTo>
                  <a:lnTo>
                    <a:pt x="367972" y="4716873"/>
                  </a:lnTo>
                  <a:lnTo>
                    <a:pt x="328026" y="4696526"/>
                  </a:lnTo>
                  <a:lnTo>
                    <a:pt x="289765" y="4673510"/>
                  </a:lnTo>
                  <a:lnTo>
                    <a:pt x="253313" y="4647946"/>
                  </a:lnTo>
                  <a:lnTo>
                    <a:pt x="218793" y="4619959"/>
                  </a:lnTo>
                  <a:lnTo>
                    <a:pt x="186327" y="4589672"/>
                  </a:lnTo>
                  <a:lnTo>
                    <a:pt x="156040" y="4557206"/>
                  </a:lnTo>
                  <a:lnTo>
                    <a:pt x="128053" y="4522686"/>
                  </a:lnTo>
                  <a:lnTo>
                    <a:pt x="102489" y="4486234"/>
                  </a:lnTo>
                  <a:lnTo>
                    <a:pt x="79473" y="4447973"/>
                  </a:lnTo>
                  <a:lnTo>
                    <a:pt x="59126" y="4408027"/>
                  </a:lnTo>
                  <a:lnTo>
                    <a:pt x="41572" y="4366518"/>
                  </a:lnTo>
                  <a:lnTo>
                    <a:pt x="26934" y="4323569"/>
                  </a:lnTo>
                  <a:lnTo>
                    <a:pt x="15335" y="4279303"/>
                  </a:lnTo>
                  <a:lnTo>
                    <a:pt x="6897" y="4233844"/>
                  </a:lnTo>
                  <a:lnTo>
                    <a:pt x="1744" y="4187314"/>
                  </a:lnTo>
                  <a:lnTo>
                    <a:pt x="0" y="4139836"/>
                  </a:lnTo>
                  <a:lnTo>
                    <a:pt x="0" y="636162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9209" rIns="0" bIns="0" rtlCol="0">
            <a:spAutoFit/>
          </a:bodyPr>
          <a:lstStyle/>
          <a:p>
            <a:pPr marL="12700" marR="5080">
              <a:lnSpc>
                <a:spcPts val="5250"/>
              </a:lnSpc>
              <a:spcBef>
                <a:spcPts val="229"/>
              </a:spcBef>
            </a:pPr>
            <a:r>
              <a:rPr spc="5" dirty="0"/>
              <a:t>Fireballs</a:t>
            </a:r>
            <a:r>
              <a:rPr spc="-30" dirty="0"/>
              <a:t> </a:t>
            </a:r>
            <a:r>
              <a:rPr spc="555" dirty="0"/>
              <a:t>&amp; </a:t>
            </a:r>
            <a:r>
              <a:rPr spc="-1045" dirty="0"/>
              <a:t> </a:t>
            </a:r>
            <a:r>
              <a:rPr spc="5" dirty="0"/>
              <a:t>Bolides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2922900" y="2887313"/>
            <a:ext cx="2304415" cy="867410"/>
          </a:xfrm>
          <a:prstGeom prst="rect">
            <a:avLst/>
          </a:prstGeom>
        </p:spPr>
        <p:txBody>
          <a:bodyPr vert="horz" wrap="square" lIns="0" tIns="22860" rIns="0" bIns="0" rtlCol="0">
            <a:spAutoFit/>
          </a:bodyPr>
          <a:lstStyle/>
          <a:p>
            <a:pPr marL="12700" marR="1111250">
              <a:lnSpc>
                <a:spcPts val="1650"/>
              </a:lnSpc>
              <a:spcBef>
                <a:spcPts val="180"/>
              </a:spcBef>
            </a:pPr>
            <a:r>
              <a:rPr sz="1400" spc="5" dirty="0">
                <a:solidFill>
                  <a:srgbClr val="EEEEEE"/>
                </a:solidFill>
                <a:latin typeface="Georgia"/>
                <a:cs typeface="Georgia"/>
              </a:rPr>
              <a:t>Kame</a:t>
            </a:r>
            <a:r>
              <a:rPr sz="1400" spc="-30" dirty="0">
                <a:solidFill>
                  <a:srgbClr val="EEEEEE"/>
                </a:solidFill>
                <a:latin typeface="Georgia"/>
                <a:cs typeface="Georgia"/>
              </a:rPr>
              <a:t>r</a:t>
            </a:r>
            <a:r>
              <a:rPr sz="1400" spc="10" dirty="0">
                <a:solidFill>
                  <a:srgbClr val="EEEEEE"/>
                </a:solidFill>
                <a:latin typeface="Georgia"/>
                <a:cs typeface="Georgia"/>
              </a:rPr>
              <a:t>on</a:t>
            </a:r>
            <a:r>
              <a:rPr sz="1400" spc="-25" dirty="0">
                <a:solidFill>
                  <a:srgbClr val="EEEEEE"/>
                </a:solidFill>
                <a:latin typeface="Georgia"/>
                <a:cs typeface="Georgia"/>
              </a:rPr>
              <a:t> </a:t>
            </a:r>
            <a:r>
              <a:rPr sz="1400" spc="-10" dirty="0">
                <a:solidFill>
                  <a:srgbClr val="EEEEEE"/>
                </a:solidFill>
                <a:latin typeface="Georgia"/>
                <a:cs typeface="Georgia"/>
              </a:rPr>
              <a:t>T</a:t>
            </a:r>
            <a:r>
              <a:rPr sz="1400" dirty="0">
                <a:solidFill>
                  <a:srgbClr val="EEEEEE"/>
                </a:solidFill>
                <a:latin typeface="Georgia"/>
                <a:cs typeface="Georgia"/>
              </a:rPr>
              <a:t>hao  Leah</a:t>
            </a:r>
            <a:r>
              <a:rPr sz="1400" spc="335" dirty="0">
                <a:solidFill>
                  <a:srgbClr val="EEEEEE"/>
                </a:solidFill>
                <a:latin typeface="Georgia"/>
                <a:cs typeface="Georgia"/>
              </a:rPr>
              <a:t> </a:t>
            </a:r>
            <a:r>
              <a:rPr sz="1400" spc="-25" dirty="0">
                <a:solidFill>
                  <a:srgbClr val="EEEEEE"/>
                </a:solidFill>
                <a:latin typeface="Georgia"/>
                <a:cs typeface="Georgia"/>
              </a:rPr>
              <a:t>Nash </a:t>
            </a:r>
            <a:r>
              <a:rPr sz="1400" spc="-20" dirty="0">
                <a:solidFill>
                  <a:srgbClr val="EEEEEE"/>
                </a:solidFill>
                <a:latin typeface="Georgia"/>
                <a:cs typeface="Georgia"/>
              </a:rPr>
              <a:t> </a:t>
            </a:r>
            <a:r>
              <a:rPr sz="1400" spc="-30" dirty="0">
                <a:solidFill>
                  <a:srgbClr val="EEEEEE"/>
                </a:solidFill>
                <a:latin typeface="Georgia"/>
                <a:cs typeface="Georgia"/>
              </a:rPr>
              <a:t>Nou</a:t>
            </a:r>
            <a:r>
              <a:rPr sz="1400" spc="-45" dirty="0">
                <a:solidFill>
                  <a:srgbClr val="EEEEEE"/>
                </a:solidFill>
                <a:latin typeface="Georgia"/>
                <a:cs typeface="Georgia"/>
              </a:rPr>
              <a:t> </a:t>
            </a:r>
            <a:r>
              <a:rPr sz="1400" spc="-30" dirty="0">
                <a:solidFill>
                  <a:srgbClr val="EEEEEE"/>
                </a:solidFill>
                <a:latin typeface="Georgia"/>
                <a:cs typeface="Georgia"/>
              </a:rPr>
              <a:t>Yang</a:t>
            </a:r>
            <a:endParaRPr sz="1400">
              <a:latin typeface="Georgia"/>
              <a:cs typeface="Georgia"/>
            </a:endParaRPr>
          </a:p>
          <a:p>
            <a:pPr marL="12700">
              <a:lnSpc>
                <a:spcPts val="1600"/>
              </a:lnSpc>
            </a:pPr>
            <a:r>
              <a:rPr sz="1400" spc="-10" dirty="0">
                <a:solidFill>
                  <a:srgbClr val="EEEEEE"/>
                </a:solidFill>
                <a:latin typeface="Georgia"/>
                <a:cs typeface="Georgia"/>
              </a:rPr>
              <a:t>Valerie</a:t>
            </a:r>
            <a:r>
              <a:rPr sz="1400" spc="-30" dirty="0">
                <a:solidFill>
                  <a:srgbClr val="EEEEEE"/>
                </a:solidFill>
                <a:latin typeface="Georgia"/>
                <a:cs typeface="Georgia"/>
              </a:rPr>
              <a:t> </a:t>
            </a:r>
            <a:r>
              <a:rPr sz="1400" spc="15" dirty="0">
                <a:solidFill>
                  <a:srgbClr val="EEEEEE"/>
                </a:solidFill>
                <a:latin typeface="Georgia"/>
                <a:cs typeface="Georgia"/>
              </a:rPr>
              <a:t>Grannemann-Barber</a:t>
            </a:r>
            <a:endParaRPr sz="1400">
              <a:latin typeface="Georgia"/>
              <a:cs typeface="Georgi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57200" y="285750"/>
            <a:ext cx="3048000" cy="569387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lang="en-US" sz="3600" spc="-270" dirty="0"/>
              <a:t>Conclusions</a:t>
            </a:r>
            <a:endParaRPr sz="3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AA5483-0796-29E3-A16E-0B701F8C1AC1}"/>
              </a:ext>
            </a:extLst>
          </p:cNvPr>
          <p:cNvSpPr txBox="1"/>
          <p:nvPr/>
        </p:nvSpPr>
        <p:spPr>
          <a:xfrm>
            <a:off x="457200" y="1351806"/>
            <a:ext cx="7467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Fireballs more commonly have higher total radiated energy at altitudes above 20 kilometers and below 50 kilometers. 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129914" y="2194723"/>
            <a:ext cx="2884171" cy="754053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lang="en-US" sz="4800" spc="-27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Thank You!</a:t>
            </a:r>
            <a:endParaRPr sz="48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690589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4712" y="505223"/>
            <a:ext cx="2644775" cy="40957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500" spc="-35" dirty="0"/>
              <a:t>What </a:t>
            </a:r>
            <a:r>
              <a:rPr sz="2500" spc="25" dirty="0"/>
              <a:t>is</a:t>
            </a:r>
            <a:r>
              <a:rPr sz="2500" spc="5" dirty="0"/>
              <a:t> </a:t>
            </a:r>
            <a:r>
              <a:rPr sz="2500" spc="-5" dirty="0"/>
              <a:t>a</a:t>
            </a:r>
            <a:r>
              <a:rPr sz="2500" spc="-20" dirty="0"/>
              <a:t> </a:t>
            </a:r>
            <a:r>
              <a:rPr sz="2500" dirty="0"/>
              <a:t>Fireball?</a:t>
            </a:r>
            <a:endParaRPr sz="2500"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187700" y="0"/>
            <a:ext cx="4956299" cy="5143499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194945" y="1276350"/>
            <a:ext cx="4377055" cy="299415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79095" marR="5080" indent="-367030">
              <a:lnSpc>
                <a:spcPct val="114999"/>
              </a:lnSpc>
              <a:spcBef>
                <a:spcPts val="100"/>
              </a:spcBef>
              <a:buFont typeface="Microsoft Sans Serif"/>
              <a:buChar char="●"/>
              <a:tabLst>
                <a:tab pos="379095" algn="l"/>
                <a:tab pos="379730" algn="l"/>
              </a:tabLst>
            </a:pPr>
            <a:r>
              <a:rPr sz="1800" spc="15" dirty="0">
                <a:solidFill>
                  <a:srgbClr val="EEEEEE"/>
                </a:solidFill>
                <a:latin typeface="Georgia"/>
                <a:cs typeface="Georgia"/>
              </a:rPr>
              <a:t>The</a:t>
            </a:r>
            <a:r>
              <a:rPr sz="1800" spc="-35" dirty="0">
                <a:solidFill>
                  <a:srgbClr val="EEEEEE"/>
                </a:solidFill>
                <a:latin typeface="Georgia"/>
                <a:cs typeface="Georgia"/>
              </a:rPr>
              <a:t> </a:t>
            </a:r>
            <a:r>
              <a:rPr sz="1800" dirty="0">
                <a:solidFill>
                  <a:srgbClr val="EEEEEE"/>
                </a:solidFill>
                <a:latin typeface="Georgia"/>
                <a:cs typeface="Georgia"/>
              </a:rPr>
              <a:t>visible</a:t>
            </a:r>
            <a:r>
              <a:rPr sz="1800" spc="10" dirty="0">
                <a:solidFill>
                  <a:srgbClr val="EEEEEE"/>
                </a:solidFill>
                <a:latin typeface="Georgia"/>
                <a:cs typeface="Georgia"/>
              </a:rPr>
              <a:t> </a:t>
            </a:r>
            <a:r>
              <a:rPr sz="1800" spc="20" dirty="0">
                <a:solidFill>
                  <a:srgbClr val="EEEEEE"/>
                </a:solidFill>
                <a:latin typeface="Georgia"/>
                <a:cs typeface="Georgia"/>
              </a:rPr>
              <a:t>part</a:t>
            </a:r>
            <a:r>
              <a:rPr sz="1800" spc="-20" dirty="0">
                <a:solidFill>
                  <a:srgbClr val="EEEEEE"/>
                </a:solidFill>
                <a:latin typeface="Georgia"/>
                <a:cs typeface="Georgia"/>
              </a:rPr>
              <a:t> </a:t>
            </a:r>
            <a:r>
              <a:rPr sz="1800" spc="10" dirty="0">
                <a:solidFill>
                  <a:srgbClr val="EEEEEE"/>
                </a:solidFill>
                <a:latin typeface="Georgia"/>
                <a:cs typeface="Georgia"/>
              </a:rPr>
              <a:t>of </a:t>
            </a:r>
            <a:r>
              <a:rPr sz="1800" spc="-15" dirty="0">
                <a:solidFill>
                  <a:srgbClr val="EEEEEE"/>
                </a:solidFill>
                <a:latin typeface="Georgia"/>
                <a:cs typeface="Georgia"/>
              </a:rPr>
              <a:t>a</a:t>
            </a:r>
            <a:r>
              <a:rPr sz="1800" spc="-10" dirty="0">
                <a:solidFill>
                  <a:srgbClr val="EEEEEE"/>
                </a:solidFill>
                <a:latin typeface="Georgia"/>
                <a:cs typeface="Georgia"/>
              </a:rPr>
              <a:t> </a:t>
            </a:r>
            <a:r>
              <a:rPr sz="1800" spc="15" dirty="0">
                <a:solidFill>
                  <a:srgbClr val="EEEEEE"/>
                </a:solidFill>
                <a:latin typeface="Georgia"/>
                <a:cs typeface="Georgia"/>
              </a:rPr>
              <a:t>meteoroid</a:t>
            </a:r>
            <a:r>
              <a:rPr lang="en-US" spc="-10" dirty="0">
                <a:solidFill>
                  <a:srgbClr val="EEEEEE"/>
                </a:solidFill>
                <a:latin typeface="Georgia"/>
                <a:cs typeface="Georgia"/>
              </a:rPr>
              <a:t>/ shooting star </a:t>
            </a:r>
            <a:r>
              <a:rPr sz="1800" spc="5" dirty="0">
                <a:solidFill>
                  <a:srgbClr val="EEEEEE"/>
                </a:solidFill>
                <a:latin typeface="Georgia"/>
                <a:cs typeface="Georgia"/>
              </a:rPr>
              <a:t>that</a:t>
            </a:r>
            <a:r>
              <a:rPr sz="1800" spc="-70" dirty="0">
                <a:solidFill>
                  <a:srgbClr val="EEEEEE"/>
                </a:solidFill>
                <a:latin typeface="Georgia"/>
                <a:cs typeface="Georgia"/>
              </a:rPr>
              <a:t> </a:t>
            </a:r>
            <a:r>
              <a:rPr sz="1800" spc="5" dirty="0">
                <a:solidFill>
                  <a:srgbClr val="EEEEEE"/>
                </a:solidFill>
                <a:latin typeface="Georgia"/>
                <a:cs typeface="Georgia"/>
              </a:rPr>
              <a:t>has </a:t>
            </a:r>
            <a:r>
              <a:rPr sz="1800" spc="-420" dirty="0">
                <a:solidFill>
                  <a:srgbClr val="EEEEEE"/>
                </a:solidFill>
                <a:latin typeface="Georgia"/>
                <a:cs typeface="Georgia"/>
              </a:rPr>
              <a:t> </a:t>
            </a:r>
            <a:r>
              <a:rPr sz="1800" spc="25" dirty="0">
                <a:solidFill>
                  <a:srgbClr val="EEEEEE"/>
                </a:solidFill>
                <a:latin typeface="Georgia"/>
                <a:cs typeface="Georgia"/>
              </a:rPr>
              <a:t>entered</a:t>
            </a:r>
            <a:r>
              <a:rPr sz="1800" spc="-15" dirty="0">
                <a:solidFill>
                  <a:srgbClr val="EEEEEE"/>
                </a:solidFill>
                <a:latin typeface="Georgia"/>
                <a:cs typeface="Georgia"/>
              </a:rPr>
              <a:t> </a:t>
            </a:r>
            <a:r>
              <a:rPr sz="1800" spc="20" dirty="0">
                <a:solidFill>
                  <a:srgbClr val="EEEEEE"/>
                </a:solidFill>
                <a:latin typeface="Georgia"/>
                <a:cs typeface="Georgia"/>
              </a:rPr>
              <a:t>the</a:t>
            </a:r>
            <a:r>
              <a:rPr sz="1800" spc="10" dirty="0">
                <a:solidFill>
                  <a:srgbClr val="EEEEEE"/>
                </a:solidFill>
                <a:latin typeface="Georgia"/>
                <a:cs typeface="Georgia"/>
              </a:rPr>
              <a:t> </a:t>
            </a:r>
            <a:r>
              <a:rPr sz="1800" spc="-5" dirty="0">
                <a:solidFill>
                  <a:srgbClr val="EEEEEE"/>
                </a:solidFill>
                <a:latin typeface="Georgia"/>
                <a:cs typeface="Georgia"/>
              </a:rPr>
              <a:t>Earth’s</a:t>
            </a:r>
            <a:r>
              <a:rPr sz="1800" spc="10" dirty="0">
                <a:solidFill>
                  <a:srgbClr val="EEEEEE"/>
                </a:solidFill>
                <a:latin typeface="Georgia"/>
                <a:cs typeface="Georgia"/>
              </a:rPr>
              <a:t> </a:t>
            </a:r>
            <a:r>
              <a:rPr sz="1800" spc="15" dirty="0">
                <a:solidFill>
                  <a:srgbClr val="EEEEEE"/>
                </a:solidFill>
                <a:latin typeface="Georgia"/>
                <a:cs typeface="Georgia"/>
              </a:rPr>
              <a:t>atmosphere</a:t>
            </a:r>
            <a:endParaRPr sz="1800" dirty="0">
              <a:latin typeface="Georgia"/>
              <a:cs typeface="Georgia"/>
            </a:endParaRPr>
          </a:p>
          <a:p>
            <a:pPr marL="379095" marR="163195" indent="-367030">
              <a:lnSpc>
                <a:spcPct val="114999"/>
              </a:lnSpc>
              <a:spcBef>
                <a:spcPts val="1200"/>
              </a:spcBef>
              <a:buFont typeface="Microsoft Sans Serif"/>
              <a:buChar char="●"/>
              <a:tabLst>
                <a:tab pos="379095" algn="l"/>
                <a:tab pos="379730" algn="l"/>
              </a:tabLst>
            </a:pPr>
            <a:r>
              <a:rPr sz="1800" dirty="0">
                <a:solidFill>
                  <a:srgbClr val="EEEEEE"/>
                </a:solidFill>
                <a:latin typeface="Georgia"/>
                <a:cs typeface="Georgia"/>
              </a:rPr>
              <a:t>Fireballs </a:t>
            </a:r>
            <a:r>
              <a:rPr sz="1800" spc="15" dirty="0">
                <a:solidFill>
                  <a:srgbClr val="EEEEEE"/>
                </a:solidFill>
                <a:latin typeface="Georgia"/>
                <a:cs typeface="Georgia"/>
              </a:rPr>
              <a:t>are</a:t>
            </a:r>
            <a:r>
              <a:rPr sz="1800" spc="5" dirty="0">
                <a:solidFill>
                  <a:srgbClr val="EEEEEE"/>
                </a:solidFill>
                <a:latin typeface="Georgia"/>
                <a:cs typeface="Georgia"/>
              </a:rPr>
              <a:t> </a:t>
            </a:r>
            <a:r>
              <a:rPr sz="1800" spc="40" dirty="0">
                <a:solidFill>
                  <a:srgbClr val="EEEEEE"/>
                </a:solidFill>
                <a:latin typeface="Georgia"/>
                <a:cs typeface="Georgia"/>
              </a:rPr>
              <a:t>e</a:t>
            </a:r>
            <a:r>
              <a:rPr sz="1800" spc="434" dirty="0">
                <a:solidFill>
                  <a:srgbClr val="EEEEEE"/>
                </a:solidFill>
                <a:latin typeface="Georgia"/>
                <a:cs typeface="Georgia"/>
              </a:rPr>
              <a:t> </a:t>
            </a:r>
            <a:r>
              <a:rPr sz="1800" spc="15" dirty="0">
                <a:solidFill>
                  <a:srgbClr val="EEEEEE"/>
                </a:solidFill>
                <a:latin typeface="Georgia"/>
                <a:cs typeface="Georgia"/>
              </a:rPr>
              <a:t>ceptionally</a:t>
            </a:r>
            <a:r>
              <a:rPr sz="1800" spc="-40" dirty="0">
                <a:solidFill>
                  <a:srgbClr val="EEEEEE"/>
                </a:solidFill>
                <a:latin typeface="Georgia"/>
                <a:cs typeface="Georgia"/>
              </a:rPr>
              <a:t> </a:t>
            </a:r>
            <a:r>
              <a:rPr sz="1800" spc="15" dirty="0">
                <a:solidFill>
                  <a:srgbClr val="EEEEEE"/>
                </a:solidFill>
                <a:latin typeface="Georgia"/>
                <a:cs typeface="Georgia"/>
              </a:rPr>
              <a:t>bright,</a:t>
            </a:r>
            <a:r>
              <a:rPr sz="1800" dirty="0">
                <a:solidFill>
                  <a:srgbClr val="EEEEEE"/>
                </a:solidFill>
                <a:latin typeface="Georgia"/>
                <a:cs typeface="Georgia"/>
              </a:rPr>
              <a:t> </a:t>
            </a:r>
            <a:r>
              <a:rPr sz="1800" spc="10" dirty="0">
                <a:solidFill>
                  <a:srgbClr val="EEEEEE"/>
                </a:solidFill>
                <a:latin typeface="Georgia"/>
                <a:cs typeface="Georgia"/>
              </a:rPr>
              <a:t>but </a:t>
            </a:r>
            <a:r>
              <a:rPr sz="1800" spc="-415" dirty="0">
                <a:solidFill>
                  <a:srgbClr val="EEEEEE"/>
                </a:solidFill>
                <a:latin typeface="Georgia"/>
                <a:cs typeface="Georgia"/>
              </a:rPr>
              <a:t> </a:t>
            </a:r>
            <a:r>
              <a:rPr sz="1800" spc="5" dirty="0">
                <a:solidFill>
                  <a:srgbClr val="EEEEEE"/>
                </a:solidFill>
                <a:latin typeface="Georgia"/>
                <a:cs typeface="Georgia"/>
              </a:rPr>
              <a:t>usually</a:t>
            </a:r>
            <a:r>
              <a:rPr sz="1800" spc="-40" dirty="0">
                <a:solidFill>
                  <a:srgbClr val="EEEEEE"/>
                </a:solidFill>
                <a:latin typeface="Georgia"/>
                <a:cs typeface="Georgia"/>
              </a:rPr>
              <a:t> </a:t>
            </a:r>
            <a:r>
              <a:rPr sz="1800" spc="10" dirty="0">
                <a:solidFill>
                  <a:srgbClr val="EEEEEE"/>
                </a:solidFill>
                <a:latin typeface="Georgia"/>
                <a:cs typeface="Georgia"/>
              </a:rPr>
              <a:t>only</a:t>
            </a:r>
            <a:r>
              <a:rPr sz="1800" spc="-80" dirty="0">
                <a:solidFill>
                  <a:srgbClr val="EEEEEE"/>
                </a:solidFill>
                <a:latin typeface="Georgia"/>
                <a:cs typeface="Georgia"/>
              </a:rPr>
              <a:t> </a:t>
            </a:r>
            <a:r>
              <a:rPr sz="1800" dirty="0">
                <a:solidFill>
                  <a:srgbClr val="EEEEEE"/>
                </a:solidFill>
                <a:latin typeface="Georgia"/>
                <a:cs typeface="Georgia"/>
              </a:rPr>
              <a:t>visible</a:t>
            </a:r>
            <a:r>
              <a:rPr sz="1800" spc="10" dirty="0">
                <a:solidFill>
                  <a:srgbClr val="EEEEEE"/>
                </a:solidFill>
                <a:latin typeface="Georgia"/>
                <a:cs typeface="Georgia"/>
              </a:rPr>
              <a:t> </a:t>
            </a:r>
            <a:r>
              <a:rPr sz="1800" dirty="0">
                <a:solidFill>
                  <a:srgbClr val="EEEEEE"/>
                </a:solidFill>
                <a:latin typeface="Georgia"/>
                <a:cs typeface="Georgia"/>
              </a:rPr>
              <a:t>at</a:t>
            </a:r>
            <a:r>
              <a:rPr sz="1800" spc="-20" dirty="0">
                <a:solidFill>
                  <a:srgbClr val="EEEEEE"/>
                </a:solidFill>
                <a:latin typeface="Georgia"/>
                <a:cs typeface="Georgia"/>
              </a:rPr>
              <a:t> </a:t>
            </a:r>
            <a:r>
              <a:rPr sz="1800" spc="10" dirty="0">
                <a:solidFill>
                  <a:srgbClr val="EEEEEE"/>
                </a:solidFill>
                <a:latin typeface="Georgia"/>
                <a:cs typeface="Georgia"/>
              </a:rPr>
              <a:t>night</a:t>
            </a:r>
            <a:endParaRPr lang="en-US" sz="1800" spc="10" dirty="0">
              <a:solidFill>
                <a:srgbClr val="EEEEEE"/>
              </a:solidFill>
              <a:latin typeface="Georgia"/>
              <a:cs typeface="Georgia"/>
            </a:endParaRPr>
          </a:p>
          <a:p>
            <a:pPr marL="379095" marR="163195" indent="-367030">
              <a:lnSpc>
                <a:spcPct val="114999"/>
              </a:lnSpc>
              <a:spcBef>
                <a:spcPts val="1200"/>
              </a:spcBef>
              <a:buFont typeface="Microsoft Sans Serif"/>
              <a:buChar char="●"/>
              <a:tabLst>
                <a:tab pos="379095" algn="l"/>
                <a:tab pos="379730" algn="l"/>
              </a:tabLst>
            </a:pPr>
            <a:r>
              <a:rPr lang="en-US" sz="1800" spc="10" dirty="0">
                <a:solidFill>
                  <a:srgbClr val="EEEEEE"/>
                </a:solidFill>
                <a:latin typeface="Georgia"/>
                <a:cs typeface="Georgia"/>
              </a:rPr>
              <a:t>Fireballs reach a visible  magnitude of -3 or brighter</a:t>
            </a:r>
          </a:p>
          <a:p>
            <a:pPr marL="379095" indent="-367030">
              <a:lnSpc>
                <a:spcPct val="100000"/>
              </a:lnSpc>
              <a:spcBef>
                <a:spcPts val="1320"/>
              </a:spcBef>
              <a:buFont typeface="Microsoft Sans Serif"/>
              <a:buChar char="●"/>
              <a:tabLst>
                <a:tab pos="379095" algn="l"/>
                <a:tab pos="379730" algn="l"/>
              </a:tabLst>
            </a:pPr>
            <a:r>
              <a:rPr sz="1800" spc="-80" dirty="0">
                <a:solidFill>
                  <a:srgbClr val="EEEEEE"/>
                </a:solidFill>
                <a:latin typeface="Georgia"/>
                <a:cs typeface="Georgia"/>
              </a:rPr>
              <a:t>E</a:t>
            </a:r>
            <a:r>
              <a:rPr lang="en-US" sz="1800" spc="-80" dirty="0">
                <a:solidFill>
                  <a:srgbClr val="EEEEEE"/>
                </a:solidFill>
                <a:latin typeface="Georgia"/>
                <a:cs typeface="Georgia"/>
              </a:rPr>
              <a:t>x</a:t>
            </a:r>
            <a:r>
              <a:rPr sz="1800" spc="5" dirty="0">
                <a:solidFill>
                  <a:srgbClr val="EEEEEE"/>
                </a:solidFill>
                <a:latin typeface="Georgia"/>
                <a:cs typeface="Georgia"/>
              </a:rPr>
              <a:t>ploding </a:t>
            </a:r>
            <a:r>
              <a:rPr sz="1800" spc="15" dirty="0">
                <a:solidFill>
                  <a:srgbClr val="EEEEEE"/>
                </a:solidFill>
                <a:latin typeface="Georgia"/>
                <a:cs typeface="Georgia"/>
              </a:rPr>
              <a:t>ﬁreballs</a:t>
            </a:r>
            <a:r>
              <a:rPr sz="1800" spc="10" dirty="0">
                <a:solidFill>
                  <a:srgbClr val="EEEEEE"/>
                </a:solidFill>
                <a:latin typeface="Georgia"/>
                <a:cs typeface="Georgia"/>
              </a:rPr>
              <a:t> </a:t>
            </a:r>
            <a:r>
              <a:rPr sz="1800" spc="15" dirty="0">
                <a:solidFill>
                  <a:srgbClr val="EEEEEE"/>
                </a:solidFill>
                <a:latin typeface="Georgia"/>
                <a:cs typeface="Georgia"/>
              </a:rPr>
              <a:t>are</a:t>
            </a:r>
            <a:r>
              <a:rPr sz="1800" spc="10" dirty="0">
                <a:solidFill>
                  <a:srgbClr val="EEEEEE"/>
                </a:solidFill>
                <a:latin typeface="Georgia"/>
                <a:cs typeface="Georgia"/>
              </a:rPr>
              <a:t> called bolides</a:t>
            </a:r>
            <a:endParaRPr sz="1800" dirty="0">
              <a:latin typeface="Georgia"/>
              <a:cs typeface="Georgi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body" idx="1"/>
          </p:nvPr>
        </p:nvSpPr>
        <p:spPr>
          <a:xfrm>
            <a:off x="755044" y="1060106"/>
            <a:ext cx="7633910" cy="353173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38575" indent="-367030">
              <a:lnSpc>
                <a:spcPct val="100000"/>
              </a:lnSpc>
              <a:spcBef>
                <a:spcPts val="100"/>
              </a:spcBef>
              <a:buClr>
                <a:srgbClr val="595959"/>
              </a:buClr>
              <a:buFont typeface="Microsoft Sans Serif"/>
              <a:buChar char="●"/>
              <a:tabLst>
                <a:tab pos="3839210" algn="l"/>
                <a:tab pos="3839845" algn="l"/>
              </a:tabLst>
            </a:pPr>
            <a:r>
              <a:rPr u="none" dirty="0">
                <a:solidFill>
                  <a:srgbClr val="EEEEEE"/>
                </a:solidFill>
              </a:rPr>
              <a:t>Source:</a:t>
            </a:r>
            <a:r>
              <a:rPr u="none" spc="5" dirty="0"/>
              <a:t> </a:t>
            </a:r>
            <a:r>
              <a:rPr dirty="0">
                <a:hlinkClick r:id="rId2"/>
              </a:rPr>
              <a:t>Fireballs</a:t>
            </a:r>
            <a:r>
              <a:rPr spc="10" dirty="0">
                <a:hlinkClick r:id="rId2"/>
              </a:rPr>
              <a:t> </a:t>
            </a:r>
            <a:r>
              <a:rPr spc="-40" dirty="0">
                <a:hlinkClick r:id="rId2"/>
              </a:rPr>
              <a:t>(</a:t>
            </a:r>
            <a:r>
              <a:rPr lang="en-US" spc="-40" dirty="0">
                <a:hlinkClick r:id="rId2"/>
              </a:rPr>
              <a:t>cneos.</a:t>
            </a:r>
            <a:r>
              <a:rPr spc="-40" dirty="0">
                <a:hlinkClick r:id="rId2"/>
              </a:rPr>
              <a:t>nasa.gov)</a:t>
            </a:r>
          </a:p>
          <a:p>
            <a:pPr marL="3838575" indent="-367030">
              <a:lnSpc>
                <a:spcPct val="100000"/>
              </a:lnSpc>
              <a:spcBef>
                <a:spcPts val="2160"/>
              </a:spcBef>
              <a:buFont typeface="Microsoft Sans Serif"/>
              <a:buChar char="●"/>
              <a:tabLst>
                <a:tab pos="3839210" algn="l"/>
                <a:tab pos="3839845" algn="l"/>
              </a:tabLst>
            </a:pPr>
            <a:r>
              <a:rPr lang="en-US" u="none" spc="20" dirty="0">
                <a:solidFill>
                  <a:srgbClr val="EEEEEE"/>
                </a:solidFill>
              </a:rPr>
              <a:t>Fireball event sightings c</a:t>
            </a:r>
            <a:r>
              <a:rPr u="none" spc="20" dirty="0">
                <a:solidFill>
                  <a:srgbClr val="EEEEEE"/>
                </a:solidFill>
              </a:rPr>
              <a:t>aptured</a:t>
            </a:r>
            <a:r>
              <a:rPr u="none" spc="10" dirty="0">
                <a:solidFill>
                  <a:srgbClr val="EEEEEE"/>
                </a:solidFill>
              </a:rPr>
              <a:t> </a:t>
            </a:r>
            <a:r>
              <a:rPr u="none" dirty="0">
                <a:solidFill>
                  <a:srgbClr val="EEEEEE"/>
                </a:solidFill>
              </a:rPr>
              <a:t>by</a:t>
            </a:r>
            <a:r>
              <a:rPr u="none" spc="-35" dirty="0">
                <a:solidFill>
                  <a:srgbClr val="EEEEEE"/>
                </a:solidFill>
              </a:rPr>
              <a:t> </a:t>
            </a:r>
            <a:r>
              <a:rPr u="none" spc="-90" dirty="0">
                <a:solidFill>
                  <a:srgbClr val="EEEEEE"/>
                </a:solidFill>
              </a:rPr>
              <a:t>US</a:t>
            </a:r>
            <a:r>
              <a:rPr u="none" spc="15" dirty="0">
                <a:solidFill>
                  <a:srgbClr val="EEEEEE"/>
                </a:solidFill>
              </a:rPr>
              <a:t> </a:t>
            </a:r>
            <a:r>
              <a:rPr u="none" spc="10" dirty="0">
                <a:solidFill>
                  <a:srgbClr val="EEEEEE"/>
                </a:solidFill>
              </a:rPr>
              <a:t>Government</a:t>
            </a:r>
            <a:r>
              <a:rPr u="none" spc="-20" dirty="0">
                <a:solidFill>
                  <a:srgbClr val="EEEEEE"/>
                </a:solidFill>
              </a:rPr>
              <a:t> </a:t>
            </a:r>
            <a:r>
              <a:rPr lang="en-US" u="none" spc="30" dirty="0">
                <a:solidFill>
                  <a:srgbClr val="EEEEEE"/>
                </a:solidFill>
              </a:rPr>
              <a:t>sensors and ground observers</a:t>
            </a:r>
          </a:p>
          <a:p>
            <a:pPr marL="3838575" indent="-367030">
              <a:buFont typeface="Microsoft Sans Serif"/>
              <a:buChar char="●"/>
              <a:tabLst>
                <a:tab pos="3839210" algn="l"/>
                <a:tab pos="3839845" algn="l"/>
              </a:tabLst>
            </a:pPr>
            <a:r>
              <a:rPr lang="en-US" u="none" spc="30" dirty="0">
                <a:solidFill>
                  <a:srgbClr val="EEEEEE"/>
                </a:solidFill>
              </a:rPr>
              <a:t>Documentation dates as far as 1988</a:t>
            </a:r>
          </a:p>
          <a:p>
            <a:pPr marL="4295775" lvl="1" indent="-367030">
              <a:buFont typeface="Microsoft Sans Serif"/>
              <a:buChar char="●"/>
              <a:tabLst>
                <a:tab pos="3839210" algn="l"/>
                <a:tab pos="3839845" algn="l"/>
              </a:tabLst>
            </a:pPr>
            <a:r>
              <a:rPr lang="en-US" sz="1200" spc="30" dirty="0">
                <a:solidFill>
                  <a:srgbClr val="EEEEEE"/>
                </a:solidFill>
                <a:latin typeface="Georgia" panose="02040502050405020303" pitchFamily="18" charset="0"/>
              </a:rPr>
              <a:t>Currently over 900 records</a:t>
            </a:r>
            <a:endParaRPr lang="en-US" sz="1200" u="none" spc="30" dirty="0">
              <a:solidFill>
                <a:srgbClr val="EEEEEE"/>
              </a:solidFill>
              <a:latin typeface="Georgia" panose="02040502050405020303" pitchFamily="18" charset="0"/>
            </a:endParaRPr>
          </a:p>
          <a:p>
            <a:pPr marL="3838575" indent="-367030">
              <a:lnSpc>
                <a:spcPct val="100000"/>
              </a:lnSpc>
              <a:spcBef>
                <a:spcPts val="2160"/>
              </a:spcBef>
              <a:buFont typeface="Microsoft Sans Serif"/>
              <a:buChar char="●"/>
              <a:tabLst>
                <a:tab pos="3839210" algn="l"/>
                <a:tab pos="3839845" algn="l"/>
              </a:tabLst>
            </a:pPr>
            <a:r>
              <a:rPr lang="en-US" u="none" spc="30" dirty="0">
                <a:solidFill>
                  <a:srgbClr val="EEEEEE"/>
                </a:solidFill>
              </a:rPr>
              <a:t>Data components:</a:t>
            </a:r>
          </a:p>
          <a:p>
            <a:pPr marL="4295775" lvl="1" indent="-367030">
              <a:buFont typeface="Microsoft Sans Serif"/>
              <a:buChar char="●"/>
              <a:tabLst>
                <a:tab pos="3839210" algn="l"/>
                <a:tab pos="3839845" algn="l"/>
              </a:tabLst>
            </a:pPr>
            <a:r>
              <a:rPr lang="en-US" sz="1200" spc="30" dirty="0">
                <a:solidFill>
                  <a:srgbClr val="EEEEEE"/>
                </a:solidFill>
                <a:latin typeface="Georgia" panose="02040502050405020303" pitchFamily="18" charset="0"/>
              </a:rPr>
              <a:t>Date/ Time</a:t>
            </a:r>
          </a:p>
          <a:p>
            <a:pPr marL="4295775" lvl="1" indent="-367030">
              <a:buFont typeface="Microsoft Sans Serif"/>
              <a:buChar char="●"/>
              <a:tabLst>
                <a:tab pos="3839210" algn="l"/>
                <a:tab pos="3839845" algn="l"/>
              </a:tabLst>
            </a:pPr>
            <a:r>
              <a:rPr lang="en-US" sz="1200" u="none" spc="30" dirty="0">
                <a:solidFill>
                  <a:srgbClr val="EEEEEE"/>
                </a:solidFill>
                <a:latin typeface="Georgia" panose="02040502050405020303" pitchFamily="18" charset="0"/>
              </a:rPr>
              <a:t>Latitude / Longitude</a:t>
            </a:r>
          </a:p>
          <a:p>
            <a:pPr marL="4295775" lvl="1" indent="-367030">
              <a:buFont typeface="Microsoft Sans Serif"/>
              <a:buChar char="●"/>
              <a:tabLst>
                <a:tab pos="3839210" algn="l"/>
                <a:tab pos="3839845" algn="l"/>
              </a:tabLst>
            </a:pPr>
            <a:r>
              <a:rPr lang="en-US" sz="1200" spc="30" dirty="0">
                <a:solidFill>
                  <a:srgbClr val="EEEEEE"/>
                </a:solidFill>
                <a:latin typeface="Georgia" panose="02040502050405020303" pitchFamily="18" charset="0"/>
              </a:rPr>
              <a:t>Altitude</a:t>
            </a:r>
          </a:p>
          <a:p>
            <a:pPr marL="4295775" lvl="1" indent="-367030">
              <a:buFont typeface="Microsoft Sans Serif"/>
              <a:buChar char="●"/>
              <a:tabLst>
                <a:tab pos="3839210" algn="l"/>
                <a:tab pos="3839845" algn="l"/>
              </a:tabLst>
            </a:pPr>
            <a:r>
              <a:rPr lang="en-US" sz="1200" u="none" spc="30" dirty="0">
                <a:solidFill>
                  <a:srgbClr val="EEEEEE"/>
                </a:solidFill>
                <a:latin typeface="Georgia" panose="02040502050405020303" pitchFamily="18" charset="0"/>
              </a:rPr>
              <a:t>Velocity</a:t>
            </a:r>
          </a:p>
          <a:p>
            <a:pPr marL="4295775" lvl="1" indent="-367030">
              <a:buFont typeface="Microsoft Sans Serif"/>
              <a:buChar char="●"/>
              <a:tabLst>
                <a:tab pos="3839210" algn="l"/>
                <a:tab pos="3839845" algn="l"/>
              </a:tabLst>
            </a:pPr>
            <a:r>
              <a:rPr lang="en-US" sz="1200" spc="30" dirty="0">
                <a:solidFill>
                  <a:srgbClr val="EEEEEE"/>
                </a:solidFill>
                <a:latin typeface="Georgia" panose="02040502050405020303" pitchFamily="18" charset="0"/>
              </a:rPr>
              <a:t>Total Radiated Energy</a:t>
            </a:r>
          </a:p>
          <a:p>
            <a:pPr marL="4295775" lvl="1" indent="-367030">
              <a:buFont typeface="Microsoft Sans Serif"/>
              <a:buChar char="●"/>
              <a:tabLst>
                <a:tab pos="3839210" algn="l"/>
                <a:tab pos="3839845" algn="l"/>
              </a:tabLst>
            </a:pPr>
            <a:r>
              <a:rPr lang="en-US" sz="1200" u="none" spc="30" dirty="0">
                <a:solidFill>
                  <a:srgbClr val="EEEEEE"/>
                </a:solidFill>
                <a:latin typeface="Georgia" panose="02040502050405020303" pitchFamily="18" charset="0"/>
              </a:rPr>
              <a:t>Calculated Total Im</a:t>
            </a:r>
            <a:r>
              <a:rPr lang="en-US" sz="1200" spc="30" dirty="0">
                <a:solidFill>
                  <a:srgbClr val="EEEEEE"/>
                </a:solidFill>
                <a:latin typeface="Georgia" panose="02040502050405020303" pitchFamily="18" charset="0"/>
              </a:rPr>
              <a:t>pact Energy</a:t>
            </a:r>
            <a:endParaRPr sz="1200" u="none" spc="30" dirty="0">
              <a:solidFill>
                <a:srgbClr val="EEEEEE"/>
              </a:solidFill>
              <a:latin typeface="Georgia" panose="02040502050405020303" pitchFamily="18" charset="0"/>
            </a:endParaRPr>
          </a:p>
        </p:txBody>
      </p:sp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63300" y="723063"/>
            <a:ext cx="3888249" cy="3962724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5785131" y="505248"/>
            <a:ext cx="1315085" cy="40957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500" spc="30" dirty="0"/>
              <a:t>The</a:t>
            </a:r>
            <a:r>
              <a:rPr sz="2500" spc="-50" dirty="0"/>
              <a:t> </a:t>
            </a:r>
            <a:r>
              <a:rPr sz="2500" spc="-15" dirty="0"/>
              <a:t>Data</a:t>
            </a:r>
            <a:endParaRPr sz="25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3096014" y="291420"/>
            <a:ext cx="1911069" cy="40011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500" spc="30" dirty="0"/>
              <a:t>The</a:t>
            </a:r>
            <a:r>
              <a:rPr sz="2500" spc="-50" dirty="0"/>
              <a:t> </a:t>
            </a:r>
            <a:r>
              <a:rPr lang="en-US" sz="2500" spc="-15" dirty="0"/>
              <a:t>Process</a:t>
            </a:r>
            <a:endParaRPr sz="25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3A6FFF-A0AB-6B75-E072-76BBCAD78441}"/>
              </a:ext>
            </a:extLst>
          </p:cNvPr>
          <p:cNvSpPr txBox="1"/>
          <p:nvPr/>
        </p:nvSpPr>
        <p:spPr>
          <a:xfrm>
            <a:off x="533400" y="1200150"/>
            <a:ext cx="46101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Data Cleaning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Converted data types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Extracted data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Insert new columns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Database: SQLite</a:t>
            </a:r>
          </a:p>
          <a:p>
            <a:endParaRPr lang="en-US" dirty="0">
              <a:solidFill>
                <a:schemeClr val="bg1"/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Track: A dashboard with views and interactive visualizations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JS Library: </a:t>
            </a:r>
          </a:p>
        </p:txBody>
      </p:sp>
      <p:pic>
        <p:nvPicPr>
          <p:cNvPr id="7" name="Picture 6" descr="A picture containing text">
            <a:extLst>
              <a:ext uri="{FF2B5EF4-FFF2-40B4-BE49-F238E27FC236}">
                <a16:creationId xmlns:a16="http://schemas.microsoft.com/office/drawing/2014/main" id="{44FD5844-5471-CD9A-0006-BC090AC76D4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86"/>
          <a:stretch/>
        </p:blipFill>
        <p:spPr>
          <a:xfrm>
            <a:off x="4839132" y="1588710"/>
            <a:ext cx="3757613" cy="236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6761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3900" y="454223"/>
            <a:ext cx="2863850" cy="40957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lang="en-US" sz="2500" spc="25" dirty="0"/>
              <a:t>Research</a:t>
            </a:r>
            <a:r>
              <a:rPr lang="en-US" sz="2500" spc="-40" dirty="0"/>
              <a:t> </a:t>
            </a:r>
            <a:r>
              <a:rPr sz="2500" spc="30" dirty="0"/>
              <a:t>Questions</a:t>
            </a:r>
            <a:endParaRPr sz="2500" dirty="0"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0825" y="1905000"/>
            <a:ext cx="9103174" cy="3238499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442789" y="1216355"/>
            <a:ext cx="5665470" cy="16529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11480" indent="-371475">
              <a:lnSpc>
                <a:spcPct val="100000"/>
              </a:lnSpc>
              <a:spcBef>
                <a:spcPts val="100"/>
              </a:spcBef>
              <a:buAutoNum type="arabicPeriod"/>
              <a:tabLst>
                <a:tab pos="411480" algn="l"/>
                <a:tab pos="412115" algn="l"/>
              </a:tabLst>
            </a:pPr>
            <a:r>
              <a:rPr sz="1800" spc="10" dirty="0">
                <a:solidFill>
                  <a:srgbClr val="EEEEEE"/>
                </a:solidFill>
                <a:latin typeface="Georgia"/>
                <a:cs typeface="Georgia"/>
              </a:rPr>
              <a:t>?Trends</a:t>
            </a:r>
            <a:r>
              <a:rPr sz="1800" spc="-15" dirty="0">
                <a:solidFill>
                  <a:srgbClr val="EEEEEE"/>
                </a:solidFill>
                <a:latin typeface="Georgia"/>
                <a:cs typeface="Georgia"/>
              </a:rPr>
              <a:t> </a:t>
            </a:r>
            <a:r>
              <a:rPr sz="1800" dirty="0">
                <a:solidFill>
                  <a:srgbClr val="EEEEEE"/>
                </a:solidFill>
                <a:latin typeface="Georgia"/>
                <a:cs typeface="Georgia"/>
              </a:rPr>
              <a:t>by</a:t>
            </a:r>
            <a:r>
              <a:rPr sz="1800" spc="-100" dirty="0">
                <a:solidFill>
                  <a:srgbClr val="EEEEEE"/>
                </a:solidFill>
                <a:latin typeface="Georgia"/>
                <a:cs typeface="Georgia"/>
              </a:rPr>
              <a:t> </a:t>
            </a:r>
            <a:r>
              <a:rPr sz="1800" spc="10" dirty="0">
                <a:solidFill>
                  <a:srgbClr val="EEEEEE"/>
                </a:solidFill>
                <a:latin typeface="Georgia"/>
                <a:cs typeface="Georgia"/>
              </a:rPr>
              <a:t>location</a:t>
            </a:r>
            <a:endParaRPr sz="1800" dirty="0">
              <a:latin typeface="Georgia"/>
              <a:cs typeface="Georgia"/>
            </a:endParaRPr>
          </a:p>
          <a:p>
            <a:pPr marL="411480" indent="-396240">
              <a:lnSpc>
                <a:spcPct val="100000"/>
              </a:lnSpc>
              <a:spcBef>
                <a:spcPts val="1525"/>
              </a:spcBef>
              <a:buAutoNum type="arabicPeriod"/>
              <a:tabLst>
                <a:tab pos="411480" algn="l"/>
                <a:tab pos="412115" algn="l"/>
              </a:tabLst>
            </a:pPr>
            <a:r>
              <a:rPr sz="1800" spc="-40" dirty="0">
                <a:solidFill>
                  <a:srgbClr val="EEEEEE"/>
                </a:solidFill>
                <a:latin typeface="Georgia"/>
                <a:cs typeface="Georgia"/>
              </a:rPr>
              <a:t>?</a:t>
            </a:r>
            <a:r>
              <a:rPr sz="1800" spc="15" dirty="0">
                <a:solidFill>
                  <a:srgbClr val="EEEEEE"/>
                </a:solidFill>
                <a:latin typeface="Georgia"/>
                <a:cs typeface="Georgia"/>
              </a:rPr>
              <a:t> </a:t>
            </a:r>
            <a:r>
              <a:rPr sz="1800" spc="20" dirty="0">
                <a:solidFill>
                  <a:srgbClr val="EEEEEE"/>
                </a:solidFill>
                <a:latin typeface="Georgia"/>
                <a:cs typeface="Georgia"/>
              </a:rPr>
              <a:t>Correlation</a:t>
            </a:r>
            <a:r>
              <a:rPr sz="1800" spc="15" dirty="0">
                <a:solidFill>
                  <a:srgbClr val="EEEEEE"/>
                </a:solidFill>
                <a:latin typeface="Georgia"/>
                <a:cs typeface="Georgia"/>
              </a:rPr>
              <a:t> </a:t>
            </a:r>
            <a:r>
              <a:rPr sz="1800" spc="25" dirty="0">
                <a:solidFill>
                  <a:srgbClr val="EEEEEE"/>
                </a:solidFill>
                <a:latin typeface="Georgia"/>
                <a:cs typeface="Georgia"/>
              </a:rPr>
              <a:t>between</a:t>
            </a:r>
            <a:r>
              <a:rPr sz="1800" spc="20" dirty="0">
                <a:solidFill>
                  <a:srgbClr val="EEEEEE"/>
                </a:solidFill>
                <a:latin typeface="Georgia"/>
                <a:cs typeface="Georgia"/>
              </a:rPr>
              <a:t> </a:t>
            </a:r>
            <a:r>
              <a:rPr sz="1800" spc="15" dirty="0">
                <a:solidFill>
                  <a:srgbClr val="EEEEEE"/>
                </a:solidFill>
                <a:latin typeface="Georgia"/>
                <a:cs typeface="Georgia"/>
              </a:rPr>
              <a:t>peak</a:t>
            </a:r>
            <a:r>
              <a:rPr sz="1800" spc="-5" dirty="0">
                <a:solidFill>
                  <a:srgbClr val="EEEEEE"/>
                </a:solidFill>
                <a:latin typeface="Georgia"/>
                <a:cs typeface="Georgia"/>
              </a:rPr>
              <a:t> </a:t>
            </a:r>
            <a:r>
              <a:rPr sz="1800" spc="20" dirty="0">
                <a:solidFill>
                  <a:srgbClr val="EEEEEE"/>
                </a:solidFill>
                <a:latin typeface="Georgia"/>
                <a:cs typeface="Georgia"/>
              </a:rPr>
              <a:t>brightness </a:t>
            </a:r>
            <a:r>
              <a:rPr sz="1800" dirty="0">
                <a:solidFill>
                  <a:srgbClr val="EEEEEE"/>
                </a:solidFill>
                <a:latin typeface="Georgia"/>
                <a:cs typeface="Georgia"/>
              </a:rPr>
              <a:t>and</a:t>
            </a:r>
            <a:r>
              <a:rPr sz="1800" spc="-30" dirty="0">
                <a:solidFill>
                  <a:srgbClr val="EEEEEE"/>
                </a:solidFill>
                <a:latin typeface="Georgia"/>
                <a:cs typeface="Georgia"/>
              </a:rPr>
              <a:t> </a:t>
            </a:r>
            <a:r>
              <a:rPr sz="1800" spc="10" dirty="0">
                <a:solidFill>
                  <a:srgbClr val="EEEEEE"/>
                </a:solidFill>
                <a:latin typeface="Georgia"/>
                <a:cs typeface="Georgia"/>
              </a:rPr>
              <a:t>velocity</a:t>
            </a:r>
            <a:endParaRPr sz="1800" dirty="0">
              <a:latin typeface="Georgia"/>
              <a:cs typeface="Georgia"/>
            </a:endParaRPr>
          </a:p>
          <a:p>
            <a:pPr marL="12700" marR="3625215" indent="9525">
              <a:lnSpc>
                <a:spcPct val="161300"/>
              </a:lnSpc>
              <a:buAutoNum type="arabicPeriod"/>
              <a:tabLst>
                <a:tab pos="411480" algn="l"/>
                <a:tab pos="412115" algn="l"/>
              </a:tabLst>
            </a:pPr>
            <a:r>
              <a:rPr sz="1800" spc="10" dirty="0">
                <a:solidFill>
                  <a:srgbClr val="EEEEEE"/>
                </a:solidFill>
                <a:latin typeface="Georgia"/>
                <a:cs typeface="Georgia"/>
              </a:rPr>
              <a:t>?Trends</a:t>
            </a:r>
            <a:r>
              <a:rPr sz="1800" spc="-25" dirty="0">
                <a:solidFill>
                  <a:srgbClr val="EEEEEE"/>
                </a:solidFill>
                <a:latin typeface="Georgia"/>
                <a:cs typeface="Georgia"/>
              </a:rPr>
              <a:t> </a:t>
            </a:r>
            <a:r>
              <a:rPr sz="1800" dirty="0">
                <a:solidFill>
                  <a:srgbClr val="EEEEEE"/>
                </a:solidFill>
                <a:latin typeface="Georgia"/>
                <a:cs typeface="Georgia"/>
              </a:rPr>
              <a:t>by</a:t>
            </a:r>
            <a:r>
              <a:rPr sz="1800" spc="-105" dirty="0">
                <a:solidFill>
                  <a:srgbClr val="EEEEEE"/>
                </a:solidFill>
                <a:latin typeface="Georgia"/>
                <a:cs typeface="Georgia"/>
              </a:rPr>
              <a:t> </a:t>
            </a:r>
            <a:r>
              <a:rPr sz="1800" spc="20" dirty="0">
                <a:solidFill>
                  <a:srgbClr val="EEEEEE"/>
                </a:solidFill>
                <a:latin typeface="Georgia"/>
                <a:cs typeface="Georgia"/>
              </a:rPr>
              <a:t>year </a:t>
            </a:r>
            <a:r>
              <a:rPr sz="1800" spc="-420" dirty="0">
                <a:solidFill>
                  <a:srgbClr val="EEEEEE"/>
                </a:solidFill>
                <a:latin typeface="Georgia"/>
                <a:cs typeface="Georgia"/>
              </a:rPr>
              <a:t> </a:t>
            </a:r>
            <a:r>
              <a:rPr sz="1800" spc="-80" dirty="0">
                <a:solidFill>
                  <a:srgbClr val="EEEEEE"/>
                </a:solidFill>
                <a:latin typeface="Georgia"/>
                <a:cs typeface="Georgia"/>
              </a:rPr>
              <a:t>4.	</a:t>
            </a:r>
            <a:r>
              <a:rPr sz="1800" spc="-40" dirty="0">
                <a:solidFill>
                  <a:srgbClr val="EEEEEE"/>
                </a:solidFill>
                <a:latin typeface="Georgia"/>
                <a:cs typeface="Georgia"/>
              </a:rPr>
              <a:t>?</a:t>
            </a:r>
            <a:endParaRPr sz="1800" dirty="0">
              <a:latin typeface="Georgia"/>
              <a:cs typeface="Georgi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62000" y="361950"/>
            <a:ext cx="7311475" cy="630942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20"/>
              </a:spcBef>
            </a:pPr>
            <a:r>
              <a:rPr lang="en-US" sz="2000" spc="30" dirty="0"/>
              <a:t>Is there a correlation between a fireball’s total radiated energy in the atmosphere and the altitude at which it is observed?</a:t>
            </a:r>
            <a:endParaRPr sz="2000" dirty="0"/>
          </a:p>
        </p:txBody>
      </p:sp>
      <p:pic>
        <p:nvPicPr>
          <p:cNvPr id="6" name="Screen Recording 5">
            <a:hlinkClick r:id="" action="ppaction://media"/>
            <a:extLst>
              <a:ext uri="{FF2B5EF4-FFF2-40B4-BE49-F238E27FC236}">
                <a16:creationId xmlns:a16="http://schemas.microsoft.com/office/drawing/2014/main" id="{8B6F2D21-AE7A-9A8B-D014-808C83D10A0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81000" y="1502312"/>
            <a:ext cx="4648200" cy="263473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6CB1AA2-8877-5342-A6AE-F651811D232A}"/>
              </a:ext>
            </a:extLst>
          </p:cNvPr>
          <p:cNvSpPr txBox="1"/>
          <p:nvPr/>
        </p:nvSpPr>
        <p:spPr>
          <a:xfrm>
            <a:off x="5410200" y="1502312"/>
            <a:ext cx="32766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Georgia" panose="02040502050405020303" pitchFamily="18" charset="0"/>
              </a:rPr>
              <a:t>Total Radiated Energy values ranged from to 20 Billion 3.75 Trillion Joules</a:t>
            </a:r>
          </a:p>
          <a:p>
            <a:endParaRPr lang="en-US" sz="1600" dirty="0">
              <a:solidFill>
                <a:schemeClr val="bg1"/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Georgia" panose="02040502050405020303" pitchFamily="18" charset="0"/>
              </a:rPr>
              <a:t>Altitude values ranged from 14 to 74 kilometers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Georgia" panose="02040502050405020303" pitchFamily="18" charset="0"/>
              </a:rPr>
              <a:t>Fireball with Highest Total Radiated Energy (3.75 T Joules) at 23.3 km Altitude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832"/>
    </mc:Choice>
    <mc:Fallback xmlns="">
      <p:transition spd="slow" advTm="178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83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4725" y="505248"/>
            <a:ext cx="1560195" cy="40957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500" spc="30" dirty="0"/>
              <a:t>Question</a:t>
            </a:r>
            <a:r>
              <a:rPr sz="2500" spc="-65" dirty="0"/>
              <a:t> </a:t>
            </a:r>
            <a:r>
              <a:rPr sz="2500" spc="-190" dirty="0"/>
              <a:t>2</a:t>
            </a:r>
            <a:endParaRPr sz="25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032"/>
    </mc:Choice>
    <mc:Fallback xmlns="">
      <p:transition spd="slow" advTm="24032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4725" y="505248"/>
            <a:ext cx="1551305" cy="40957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500" spc="30" dirty="0"/>
              <a:t>Question</a:t>
            </a:r>
            <a:r>
              <a:rPr sz="2500" spc="-65" dirty="0"/>
              <a:t> </a:t>
            </a:r>
            <a:r>
              <a:rPr sz="2500" spc="-245" dirty="0"/>
              <a:t>3</a:t>
            </a:r>
            <a:endParaRPr sz="25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97A7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62</TotalTime>
  <Words>245</Words>
  <Application>Microsoft Office PowerPoint</Application>
  <PresentationFormat>On-screen Show (16:9)</PresentationFormat>
  <Paragraphs>48</Paragraphs>
  <Slides>11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Georgia</vt:lpstr>
      <vt:lpstr>Microsoft Sans Serif</vt:lpstr>
      <vt:lpstr>Office Theme</vt:lpstr>
      <vt:lpstr>Fireballs &amp;  Bolides</vt:lpstr>
      <vt:lpstr>What is a Fireball?</vt:lpstr>
      <vt:lpstr>The Data</vt:lpstr>
      <vt:lpstr>The Process</vt:lpstr>
      <vt:lpstr>Research Questions</vt:lpstr>
      <vt:lpstr>Is there a correlation between a fireball’s total radiated energy in the atmosphere and the altitude at which it is observed?</vt:lpstr>
      <vt:lpstr>Question 2</vt:lpstr>
      <vt:lpstr>Question 3</vt:lpstr>
      <vt:lpstr>PowerPoint Presentation</vt:lpstr>
      <vt:lpstr>Conclusions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3</dc:title>
  <dc:creator>Nou Yang</dc:creator>
  <cp:lastModifiedBy>Nou Yang</cp:lastModifiedBy>
  <cp:revision>3</cp:revision>
  <dcterms:created xsi:type="dcterms:W3CDTF">2023-02-24T01:36:29Z</dcterms:created>
  <dcterms:modified xsi:type="dcterms:W3CDTF">2023-02-24T02:52:24Z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or">
    <vt:lpwstr>Google</vt:lpwstr>
  </property>
</Properties>
</file>